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Lst>
  <p:notesMasterIdLst>
    <p:notesMasterId r:id="rId29"/>
  </p:notesMasterIdLst>
  <p:handoutMasterIdLst>
    <p:handoutMasterId r:id="rId30"/>
  </p:handoutMasterIdLst>
  <p:sldIdLst>
    <p:sldId id="400" r:id="rId8"/>
    <p:sldId id="324" r:id="rId9"/>
    <p:sldId id="403" r:id="rId10"/>
    <p:sldId id="402" r:id="rId11"/>
    <p:sldId id="401" r:id="rId12"/>
    <p:sldId id="393" r:id="rId13"/>
    <p:sldId id="405" r:id="rId14"/>
    <p:sldId id="413" r:id="rId15"/>
    <p:sldId id="410" r:id="rId16"/>
    <p:sldId id="407" r:id="rId17"/>
    <p:sldId id="408" r:id="rId18"/>
    <p:sldId id="409" r:id="rId19"/>
    <p:sldId id="415" r:id="rId20"/>
    <p:sldId id="322" r:id="rId21"/>
    <p:sldId id="284" r:id="rId22"/>
    <p:sldId id="281" r:id="rId23"/>
    <p:sldId id="323" r:id="rId24"/>
    <p:sldId id="416" r:id="rId25"/>
    <p:sldId id="321" r:id="rId26"/>
    <p:sldId id="414" r:id="rId27"/>
    <p:sldId id="2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53"/>
    <p:restoredTop sz="94643"/>
  </p:normalViewPr>
  <p:slideViewPr>
    <p:cSldViewPr snapToGrid="0" snapToObjects="1">
      <p:cViewPr varScale="1">
        <p:scale>
          <a:sx n="112" d="100"/>
          <a:sy n="112" d="100"/>
        </p:scale>
        <p:origin x="232" y="472"/>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6/12/18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6/12/18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github.com/IBM/image-analysis-iot-alert/issues/9" TargetMode="External"/><Relationship Id="rId3" Type="http://schemas.openxmlformats.org/officeDocument/2006/relationships/hyperlink" Target="https://developer.ibm.com/code/patterns/apply-cognitive-to-mobile-images-on-the-go/" TargetMode="External"/><Relationship Id="rId7" Type="http://schemas.openxmlformats.org/officeDocument/2006/relationships/hyperlink" Target="https://developer.ibm.com/code/patterns/analyze-an-image-and-send-a-status-aler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blockchain-insurance-app/"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br>
              <a:rPr lang="en-US" dirty="0"/>
            </a:br>
            <a:endParaRPr lang="en-US" dirty="0"/>
          </a:p>
          <a:p>
            <a:r>
              <a:rPr lang="en-US" dirty="0">
                <a:hlinkClick r:id="rId4"/>
              </a:rPr>
              <a:t>Build a web-based blockchain insurance application</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6/12/18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48.png"/><Relationship Id="rId1" Type="http://schemas.openxmlformats.org/officeDocument/2006/relationships/slideLayout" Target="../slideLayouts/slideLayout162.xm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52.tiff"/></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3.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9.xml"/><Relationship Id="rId1" Type="http://schemas.openxmlformats.org/officeDocument/2006/relationships/slideLayout" Target="../slideLayouts/slideLayout33.xml"/><Relationship Id="rId5" Type="http://schemas.openxmlformats.org/officeDocument/2006/relationships/image" Target="../media/image58.png"/><Relationship Id="rId4" Type="http://schemas.openxmlformats.org/officeDocument/2006/relationships/image" Target="../media/image57.tiff"/></Relationships>
</file>

<file path=ppt/slides/_rels/slide1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60.tiff"/><Relationship Id="rId4" Type="http://schemas.openxmlformats.org/officeDocument/2006/relationships/image" Target="../media/image59.tiff"/></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33.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45.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4.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47.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13</a:t>
            </a:fld>
            <a:endParaRPr lang="en-US">
              <a:solidFill>
                <a:schemeClr val="bg1"/>
              </a:solidFill>
            </a:endParaRPr>
          </a:p>
        </p:txBody>
      </p:sp>
    </p:spTree>
    <p:extLst>
      <p:ext uri="{BB962C8B-B14F-4D97-AF65-F5344CB8AC3E}">
        <p14:creationId xmlns:p14="http://schemas.microsoft.com/office/powerpoint/2010/main" val="8155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14</a:t>
            </a:fld>
            <a:endParaRPr lang="en-US"/>
          </a:p>
        </p:txBody>
      </p:sp>
    </p:spTree>
    <p:extLst>
      <p:ext uri="{BB962C8B-B14F-4D97-AF65-F5344CB8AC3E}">
        <p14:creationId xmlns:p14="http://schemas.microsoft.com/office/powerpoint/2010/main" val="180473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15</a:t>
            </a:fld>
            <a:endParaRPr lang="en-US"/>
          </a:p>
        </p:txBody>
      </p:sp>
    </p:spTree>
    <p:extLst>
      <p:ext uri="{BB962C8B-B14F-4D97-AF65-F5344CB8AC3E}">
        <p14:creationId xmlns:p14="http://schemas.microsoft.com/office/powerpoint/2010/main" val="183166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16</a:t>
            </a:fld>
            <a:endParaRPr lang="en-US"/>
          </a:p>
        </p:txBody>
      </p:sp>
    </p:spTree>
    <p:extLst>
      <p:ext uri="{BB962C8B-B14F-4D97-AF65-F5344CB8AC3E}">
        <p14:creationId xmlns:p14="http://schemas.microsoft.com/office/powerpoint/2010/main" val="3522035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2568355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18</a:t>
            </a:fld>
            <a:endParaRPr lang="en-US"/>
          </a:p>
        </p:txBody>
      </p:sp>
      <p:pic>
        <p:nvPicPr>
          <p:cNvPr id="6" name="Picture 5">
            <a:extLst>
              <a:ext uri="{FF2B5EF4-FFF2-40B4-BE49-F238E27FC236}">
                <a16:creationId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19</a:t>
            </a:fld>
            <a:endParaRPr lang="en-US"/>
          </a:p>
        </p:txBody>
      </p:sp>
    </p:spTree>
    <p:extLst>
      <p:ext uri="{BB962C8B-B14F-4D97-AF65-F5344CB8AC3E}">
        <p14:creationId xmlns:p14="http://schemas.microsoft.com/office/powerpoint/2010/main" val="215250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Watson APIs and IBM Cloud</a:t>
            </a:r>
          </a:p>
          <a:p>
            <a:pPr marL="285750" indent="-285750">
              <a:spcAft>
                <a:spcPts val="2400"/>
              </a:spcAft>
              <a:buFont typeface="Arial" panose="020B0604020202020204" pitchFamily="34" charset="0"/>
              <a:buChar char="•"/>
            </a:pPr>
            <a:r>
              <a:rPr lang="en-US" sz="2800" dirty="0">
                <a:solidFill>
                  <a:schemeClr val="bg1"/>
                </a:solidFill>
              </a:rPr>
              <a:t>Submissions and Judging</a:t>
            </a:r>
          </a:p>
          <a:p>
            <a:pPr marL="285750" indent="-28575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20</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705087" y="1034696"/>
            <a:ext cx="2662427" cy="2616101"/>
          </a:xfrm>
          <a:prstGeom prst="rect">
            <a:avLst/>
          </a:prstGeom>
        </p:spPr>
        <p:txBody>
          <a:bodyPr wrap="square">
            <a:spAutoFit/>
          </a:bodyPr>
          <a:lstStyle/>
          <a:p>
            <a:pPr>
              <a:spcAft>
                <a:spcPts val="2400"/>
              </a:spcAft>
            </a:pPr>
            <a:r>
              <a:rPr lang="en-US" sz="2400" dirty="0">
                <a:solidFill>
                  <a:schemeClr val="bg1"/>
                </a:solidFill>
              </a:rPr>
              <a:t>No formal judging today..</a:t>
            </a:r>
          </a:p>
          <a:p>
            <a:pPr>
              <a:spcAft>
                <a:spcPts val="2400"/>
              </a:spcAft>
            </a:pPr>
            <a:r>
              <a:rPr lang="en-US" sz="2400" dirty="0">
                <a:solidFill>
                  <a:schemeClr val="bg1"/>
                </a:solidFill>
              </a:rPr>
              <a:t>Hear from peers on your idea, then continue to implement.</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838673241"/>
              </p:ext>
            </p:extLst>
          </p:nvPr>
        </p:nvGraphicFramePr>
        <p:xfrm>
          <a:off x="4608194" y="4158851"/>
          <a:ext cx="7583806" cy="241777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r h="436570">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Use of IBM and other Call for Code sponsor technology</a:t>
                      </a: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577747656"/>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47101"/>
            <a:ext cx="3079365" cy="2000098"/>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pPr lvl="0" algn="r" defTabSz="584200">
              <a:lnSpc>
                <a:spcPct val="150000"/>
              </a:lnSpc>
              <a:defRPr sz="1800"/>
            </a:pPr>
            <a:r>
              <a:rPr lang="en-US" sz="2800" b="1" dirty="0">
                <a:solidFill>
                  <a:srgbClr val="FFFFFF"/>
                </a:solidFill>
                <a:latin typeface="Helvetica Neue"/>
                <a:ea typeface="Helvetica Neue"/>
                <a:cs typeface="Helvetica Neue"/>
                <a:sym typeface="Helvetica Neue"/>
              </a:rPr>
              <a:t>Challenge judging rules</a:t>
            </a:r>
            <a:br>
              <a:rPr lang="en-US" sz="2800" b="1" dirty="0">
                <a:solidFill>
                  <a:srgbClr val="FFFFFF"/>
                </a:solidFill>
                <a:latin typeface="Helvetica Neue"/>
                <a:ea typeface="Helvetica Neue"/>
                <a:cs typeface="Helvetica Neue"/>
                <a:sym typeface="Helvetica Neue"/>
              </a:rPr>
            </a:br>
            <a:r>
              <a:rPr lang="en-US" sz="2800" b="1" dirty="0">
                <a:solidFill>
                  <a:srgbClr val="FFFFFF"/>
                </a:solidFill>
                <a:latin typeface="Helvetica Neue"/>
                <a:ea typeface="Helvetica Neue"/>
                <a:cs typeface="Helvetica Neue"/>
                <a:sym typeface="Helvetica Neue"/>
              </a:rPr>
              <a:t> (begins Aug 31</a:t>
            </a:r>
            <a:r>
              <a:rPr lang="en-US" sz="2800" b="1" baseline="30000" dirty="0">
                <a:solidFill>
                  <a:srgbClr val="FFFFFF"/>
                </a:solidFill>
                <a:latin typeface="Helvetica Neue"/>
                <a:ea typeface="Helvetica Neue"/>
                <a:cs typeface="Helvetica Neue"/>
                <a:sym typeface="Helvetica Neue"/>
              </a:rPr>
              <a:t>st</a:t>
            </a:r>
            <a:r>
              <a:rPr lang="en-US" sz="2800" b="1" dirty="0">
                <a:solidFill>
                  <a:srgbClr val="FFFFFF"/>
                </a:solidFill>
                <a:latin typeface="Helvetica Neue"/>
                <a:ea typeface="Helvetica Neue"/>
                <a:cs typeface="Helvetica Neue"/>
                <a:sym typeface="Helvetica Neue"/>
              </a:rPr>
              <a:t>)</a:t>
            </a:r>
            <a:endParaRPr sz="2800" b="1"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97774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21</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8079456"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(up to 5 members) / Ideation</a:t>
            </a:r>
          </a:p>
          <a:p>
            <a:pPr marL="285750" indent="-285750">
              <a:spcAft>
                <a:spcPts val="2400"/>
              </a:spcAft>
              <a:buFont typeface="Arial" panose="020B0604020202020204" pitchFamily="34" charset="0"/>
              <a:buChar char="•"/>
            </a:pPr>
            <a:r>
              <a:rPr lang="en-US" sz="2800" dirty="0">
                <a:solidFill>
                  <a:schemeClr val="bg1"/>
                </a:solidFill>
              </a:rPr>
              <a:t>Working Lunch</a:t>
            </a:r>
          </a:p>
          <a:p>
            <a:pPr marL="285750" indent="-285750">
              <a:spcAft>
                <a:spcPts val="2400"/>
              </a:spcAft>
              <a:buFont typeface="Arial" panose="020B0604020202020204" pitchFamily="34" charset="0"/>
              <a:buChar char="•"/>
            </a:pPr>
            <a:r>
              <a:rPr lang="en-US" sz="2800" dirty="0">
                <a:solidFill>
                  <a:schemeClr val="bg1"/>
                </a:solidFill>
              </a:rPr>
              <a:t>Lightning coding – wireframes and 1-2 features</a:t>
            </a:r>
          </a:p>
          <a:p>
            <a:pPr marL="285750" indent="-285750">
              <a:spcAft>
                <a:spcPts val="2400"/>
              </a:spcAft>
              <a:buFont typeface="Arial" panose="020B0604020202020204" pitchFamily="34" charset="0"/>
              <a:buChar char="•"/>
            </a:pPr>
            <a:r>
              <a:rPr lang="en-US" sz="2800" dirty="0">
                <a:solidFill>
                  <a:schemeClr val="bg1"/>
                </a:solidFill>
              </a:rPr>
              <a:t>4pm – Pitch session (3-5 mins per team)</a:t>
            </a:r>
          </a:p>
          <a:p>
            <a:pPr marL="285750" indent="-285750">
              <a:spcAft>
                <a:spcPts val="2400"/>
              </a:spcAft>
              <a:buFont typeface="Arial" panose="020B0604020202020204" pitchFamily="34" charset="0"/>
              <a:buChar char="•"/>
            </a:pPr>
            <a:r>
              <a:rPr lang="en-US" sz="2800" dirty="0">
                <a:solidFill>
                  <a:schemeClr val="bg1"/>
                </a:solidFill>
              </a:rPr>
              <a:t>After party</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4</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359968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156108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690</TotalTime>
  <Words>1022</Words>
  <Application>Microsoft Macintosh PowerPoint</Application>
  <PresentationFormat>Widescreen</PresentationFormat>
  <Paragraphs>159</Paragraphs>
  <Slides>21</Slides>
  <Notes>10</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21</vt:i4>
      </vt:variant>
    </vt:vector>
  </HeadingPairs>
  <TitlesOfParts>
    <vt:vector size="43"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IBM Plex Sans Medium</vt:lpstr>
      <vt:lpstr>IBM Plex Sans Regular</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PowerPoint Presentation</vt:lpstr>
      <vt:lpstr> </vt:lpstr>
      <vt:lpstr>CALL FOR CODE DAY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PATTERN DEMO</vt:lpstr>
      <vt:lpstr>Watson Services </vt:lpstr>
      <vt:lpstr>Watson Assistant</vt:lpstr>
      <vt:lpstr>Text to Speech</vt:lpstr>
      <vt:lpstr>IBM Cloud compute services </vt:lpstr>
      <vt:lpstr>IBM Cloud compute services  </vt:lpstr>
      <vt:lpstr>Watson IoT and Node-RED</vt:lpstr>
      <vt:lpstr>SUBMISSION AND JUDGING NOTES</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59</cp:revision>
  <dcterms:created xsi:type="dcterms:W3CDTF">2018-02-27T17:50:26Z</dcterms:created>
  <dcterms:modified xsi:type="dcterms:W3CDTF">2018-06-12T20:37:10Z</dcterms:modified>
</cp:coreProperties>
</file>